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aitree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itr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itree-bold.fntdata"/><Relationship Id="rId25" Type="http://schemas.openxmlformats.org/officeDocument/2006/relationships/font" Target="fonts/Maitree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35" Type="http://schemas.openxmlformats.org/officeDocument/2006/relationships/font" Target="fonts/Mitr-regular.fntdata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itr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4762a1d5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4762a1d5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/>
              <a:t>- Ideal Outcome: </a:t>
            </a:r>
            <a:r>
              <a:rPr lang="th" sz="1400"/>
              <a:t>อธบายถ ิ งงานท ึ ทีϧ าํ </a:t>
            </a:r>
            <a:r>
              <a:rPr lang="th"/>
              <a:t>(</a:t>
            </a:r>
            <a:r>
              <a:rPr lang="th" sz="1400"/>
              <a:t>ทงเสร Ϩั ็จและไมเสร ่ ็จ) บวกไอเดยต ี อยอด ่ </a:t>
            </a:r>
            <a:r>
              <a:rPr lang="th"/>
              <a:t>(3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4762a1d5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4762a1d5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Ideal Outcome: </a:t>
            </a:r>
            <a:r>
              <a:rPr lang="th" sz="1400"/>
              <a:t>อธบายถ ิ งงานท ึ ทีϧ าํ </a:t>
            </a:r>
            <a:r>
              <a:rPr lang="th"/>
              <a:t>(</a:t>
            </a:r>
            <a:r>
              <a:rPr lang="th" sz="1400"/>
              <a:t>ทงเสร Ϩั ็จและไมเสร ่ ็จ) บวกไอเดยต ี อยอด ่ </a:t>
            </a:r>
            <a:r>
              <a:rPr lang="th"/>
              <a:t>(3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4762a1d5_0_1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4762a1d5_0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Ideal Outcome: </a:t>
            </a:r>
            <a:r>
              <a:rPr lang="th" sz="1400"/>
              <a:t>อธบายถ ิ งงานท ึ ทีϧ าํ </a:t>
            </a:r>
            <a:r>
              <a:rPr lang="th"/>
              <a:t>(</a:t>
            </a:r>
            <a:r>
              <a:rPr lang="th" sz="1400"/>
              <a:t>ทงเสร Ϩั ็จและไมเสร ่ ็จ) บวกไอเดยต ี อยอด ่ </a:t>
            </a:r>
            <a:r>
              <a:rPr lang="th"/>
              <a:t>(3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4762a1d5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4762a1d5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4762a1d5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d4762a1d5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4762a1d5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4762a1d5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4762a1d5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d4762a1d5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4762a1d5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d4762a1d5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d4762a1d5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d4762a1d5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4762a1d5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4762a1d5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4762a1d5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4762a1d5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/>
              <a:t>Background: </a:t>
            </a:r>
            <a:r>
              <a:rPr lang="th" sz="1400"/>
              <a:t>อธบายหล ิ กการและเหต ั ผล ท ุ มาความส ีϧ าค ํ ญของโจทย ั ์ในครงน Ϩั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4762a1d5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4762a1d5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4762a1d5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4762a1d5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Ideal Solution: </a:t>
            </a:r>
            <a:r>
              <a:rPr lang="th" sz="1400"/>
              <a:t>อธบายว ิ ธิ การแก ี ไขป ้ ญหาด ั งกล ั าว ่ </a:t>
            </a:r>
            <a:r>
              <a:rPr lang="th"/>
              <a:t>(3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4762a1d5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4762a1d5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Ideal Solution: </a:t>
            </a:r>
            <a:r>
              <a:rPr lang="th" sz="1400"/>
              <a:t>อธบายว ิ ธิ การแก ี ไขป ้ ญหาด ั งกล ั าว ่ </a:t>
            </a:r>
            <a:r>
              <a:rPr lang="th"/>
              <a:t>(3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4762a1d5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4762a1d5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/>
              <a:t>- Project Management: </a:t>
            </a:r>
            <a:r>
              <a:rPr lang="th" sz="1400"/>
              <a:t>อธบายแผนงาน การบร ิ หารจ ิ ดการงานในคร ั งน Ϩั ีϨ </a:t>
            </a:r>
            <a:r>
              <a:rPr lang="th"/>
              <a:t>(1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4762a1d5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4762a1d5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Project Management: </a:t>
            </a:r>
            <a:r>
              <a:rPr lang="th" sz="1400"/>
              <a:t>อธบายแผนงาน การบร ิ หารจ ิ ดการงานในคร ั งน Ϩั ีϨ </a:t>
            </a:r>
            <a:r>
              <a:rPr lang="th"/>
              <a:t>(1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4762a1d5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4762a1d5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Project Management: </a:t>
            </a:r>
            <a:r>
              <a:rPr lang="th" sz="1400"/>
              <a:t>อธบายแผนงาน การบร ิ หารจ ิ ดการงานในคร ั งน Ϩั ีϨ </a:t>
            </a:r>
            <a:r>
              <a:rPr lang="th"/>
              <a:t>(1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4762a1d5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4762a1d5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Project Management: </a:t>
            </a:r>
            <a:r>
              <a:rPr lang="th" sz="1400"/>
              <a:t>อธบายแผนงาน การบร ิ หารจ ิ ดการงานในคร ั งน Ϩั ีϨ </a:t>
            </a:r>
            <a:r>
              <a:rPr lang="th"/>
              <a:t>(1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d4762a1d5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d4762a1d5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- Project Management: </a:t>
            </a:r>
            <a:r>
              <a:rPr lang="th" sz="1400"/>
              <a:t>อธบายแผนงาน การบร ิ หารจ ิ ดการงานในคร ั งน Ϩั ีϨ </a:t>
            </a:r>
            <a:r>
              <a:rPr lang="th"/>
              <a:t>(1 </a:t>
            </a:r>
            <a:r>
              <a:rPr lang="th" sz="1400"/>
              <a:t>คะแนน</a:t>
            </a:r>
            <a:r>
              <a:rPr lang="th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1019" r="0" t="3697"/>
          <a:stretch/>
        </p:blipFill>
        <p:spPr>
          <a:xfrm>
            <a:off x="4966051" y="1550000"/>
            <a:ext cx="3809850" cy="33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350" y="1234975"/>
            <a:ext cx="1267251" cy="9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279425" y="104775"/>
            <a:ext cx="4261200" cy="15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Nunito"/>
                <a:ea typeface="Nunito"/>
                <a:cs typeface="Nunito"/>
                <a:sym typeface="Nunito"/>
              </a:rPr>
              <a:t>Smart National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Nunito"/>
                <a:ea typeface="Nunito"/>
                <a:cs typeface="Nunito"/>
                <a:sym typeface="Nunito"/>
              </a:rPr>
              <a:t>Historic Site 4.0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360600" y="1702400"/>
            <a:ext cx="36771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Nunito"/>
                <a:ea typeface="Nunito"/>
                <a:cs typeface="Nunito"/>
                <a:sym typeface="Nunito"/>
              </a:rPr>
              <a:t>by Kingkong the Origin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0" y="812075"/>
            <a:ext cx="7584526" cy="28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สิ่งที่เราได้ทำ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950" y="3047925"/>
            <a:ext cx="1714501" cy="17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title"/>
          </p:nvPr>
        </p:nvSpPr>
        <p:spPr>
          <a:xfrm>
            <a:off x="7184700" y="2676451"/>
            <a:ext cx="1785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ADMIN BOT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1509600"/>
            <a:ext cx="300125" cy="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type="title"/>
          </p:nvPr>
        </p:nvSpPr>
        <p:spPr>
          <a:xfrm>
            <a:off x="1463075" y="1095150"/>
            <a:ext cx="33279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เฝ้าระวัง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 เรียกดูค่าจากเซนเซอร์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1500" y="61225"/>
            <a:ext cx="8667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สิ่งที่เราได้ทำ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950" y="3047925"/>
            <a:ext cx="1714501" cy="17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type="title"/>
          </p:nvPr>
        </p:nvSpPr>
        <p:spPr>
          <a:xfrm>
            <a:off x="7184700" y="2676451"/>
            <a:ext cx="1785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ADMIN BOT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1510700" y="1095150"/>
            <a:ext cx="4175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ตรวจจับ 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เตือนคนเข้าพื้นที่เกินกำหนด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026" y="41325"/>
            <a:ext cx="1000199" cy="97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150" y="2366888"/>
            <a:ext cx="36480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type="title"/>
          </p:nvPr>
        </p:nvSpPr>
        <p:spPr>
          <a:xfrm>
            <a:off x="891575" y="2404913"/>
            <a:ext cx="10002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CC0000"/>
                </a:solidFill>
                <a:latin typeface="Mitr"/>
                <a:ea typeface="Mitr"/>
                <a:cs typeface="Mitr"/>
                <a:sym typeface="Mitr"/>
              </a:rPr>
              <a:t>ADMIN</a:t>
            </a:r>
            <a:endParaRPr sz="1800">
              <a:solidFill>
                <a:srgbClr val="CC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150" y="2986088"/>
            <a:ext cx="32861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type="title"/>
          </p:nvPr>
        </p:nvSpPr>
        <p:spPr>
          <a:xfrm>
            <a:off x="891575" y="2986013"/>
            <a:ext cx="11811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E69138"/>
                </a:solidFill>
                <a:latin typeface="Mitr"/>
                <a:ea typeface="Mitr"/>
                <a:cs typeface="Mitr"/>
                <a:sym typeface="Mitr"/>
              </a:rPr>
              <a:t>VISITOR</a:t>
            </a:r>
            <a:endParaRPr sz="1800">
              <a:solidFill>
                <a:srgbClr val="E69138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9762" y="2424012"/>
            <a:ext cx="362000" cy="3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9762" y="3024162"/>
            <a:ext cx="362000" cy="3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สิ่งที่เราได้ทำ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950" y="3047925"/>
            <a:ext cx="1714501" cy="17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type="title"/>
          </p:nvPr>
        </p:nvSpPr>
        <p:spPr>
          <a:xfrm>
            <a:off x="7184700" y="2676451"/>
            <a:ext cx="1785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ADMIN BOT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1501175" y="1095150"/>
            <a:ext cx="37281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ทำนาย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 จำนวนผู้เข้าชม 3 ชั่วโมงภัดไป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210" y="117875"/>
            <a:ext cx="718490" cy="10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175" y="1866825"/>
            <a:ext cx="38957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346" y="2388250"/>
            <a:ext cx="438278" cy="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2105025" y="1095150"/>
            <a:ext cx="4876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คำนวณจำนวน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ผู้เยี่ยมชมที่รับได้สูงสุด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ในแต่ละจุด !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1533450"/>
            <a:ext cx="20173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34785" l="0" r="0" t="0"/>
          <a:stretch/>
        </p:blipFill>
        <p:spPr>
          <a:xfrm>
            <a:off x="2862263" y="1533450"/>
            <a:ext cx="2017325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>
            <p:ph type="title"/>
          </p:nvPr>
        </p:nvSpPr>
        <p:spPr>
          <a:xfrm>
            <a:off x="557213" y="3562050"/>
            <a:ext cx="19698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Visitor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20</a:t>
            </a:r>
            <a:endParaRPr sz="1800">
              <a:solidFill>
                <a:srgbClr val="0000FF"/>
              </a:solidFill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Vibration </a:t>
            </a:r>
            <a:b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</a:br>
            <a:r>
              <a:rPr lang="th" sz="1800">
                <a:solidFill>
                  <a:srgbClr val="FF0000"/>
                </a:solidFill>
                <a:latin typeface="Mitr"/>
                <a:ea typeface="Mitr"/>
                <a:cs typeface="Mitr"/>
                <a:sym typeface="Mitr"/>
              </a:rPr>
              <a:t>100/100 = BAD</a:t>
            </a:r>
            <a:endParaRPr sz="1800">
              <a:solidFill>
                <a:srgbClr val="FF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221" name="Google Shape;221;p25"/>
          <p:cNvSpPr txBox="1"/>
          <p:nvPr>
            <p:ph type="title"/>
          </p:nvPr>
        </p:nvSpPr>
        <p:spPr>
          <a:xfrm>
            <a:off x="2986087" y="3562050"/>
            <a:ext cx="1809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Visitor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15</a:t>
            </a:r>
            <a:endParaRPr sz="1800">
              <a:solidFill>
                <a:srgbClr val="0000FF"/>
              </a:solidFill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Vibration </a:t>
            </a:r>
            <a:b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</a:br>
            <a:r>
              <a:rPr lang="th" sz="1800">
                <a:solidFill>
                  <a:srgbClr val="6AA84F"/>
                </a:solidFill>
                <a:latin typeface="Mitr"/>
                <a:ea typeface="Mitr"/>
                <a:cs typeface="Mitr"/>
                <a:sym typeface="Mitr"/>
              </a:rPr>
              <a:t>90/100</a:t>
            </a:r>
            <a:r>
              <a:rPr lang="th" sz="1800">
                <a:solidFill>
                  <a:srgbClr val="6AA84F"/>
                </a:solidFill>
                <a:latin typeface="Mitr"/>
                <a:ea typeface="Mitr"/>
                <a:cs typeface="Mitr"/>
                <a:sym typeface="Mitr"/>
              </a:rPr>
              <a:t> = OK</a:t>
            </a:r>
            <a:endParaRPr sz="1800">
              <a:solidFill>
                <a:srgbClr val="6AA84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6079762" y="2209350"/>
            <a:ext cx="24975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Old 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Load 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= 20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New Load = 15</a:t>
            </a:r>
            <a:endParaRPr sz="24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925" y="1962150"/>
            <a:ext cx="44577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29" name="Google Shape;229;p26"/>
          <p:cNvSpPr txBox="1"/>
          <p:nvPr>
            <p:ph type="title"/>
          </p:nvPr>
        </p:nvSpPr>
        <p:spPr>
          <a:xfrm>
            <a:off x="1838325" y="1095150"/>
            <a:ext cx="56580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ตรวจจับ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เหตุการณ์ฉุกเฉิน 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และแจ้งเตือนแอดมิน/ผู้เข้าชม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625" y="2032975"/>
            <a:ext cx="2819401" cy="27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526" y="1839400"/>
            <a:ext cx="866776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6">
            <a:alphaModFix/>
          </a:blip>
          <a:srcRect b="0" l="0" r="12831" t="0"/>
          <a:stretch/>
        </p:blipFill>
        <p:spPr>
          <a:xfrm>
            <a:off x="5013275" y="2553775"/>
            <a:ext cx="1863775" cy="26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1752600" y="1095150"/>
            <a:ext cx="53055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รับแจ้งจุดเสียหาย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จากผู้เข้าชม</a:t>
            </a:r>
            <a:endParaRPr b="1"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975" y="905300"/>
            <a:ext cx="5190700" cy="51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042" y="1568457"/>
            <a:ext cx="2290559" cy="362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1219200" y="1095150"/>
            <a:ext cx="6962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ตรวจจับผู้เข้าชมที่เข้าไปใน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พื้นที่หวงห้าม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หรือเข้าไปในพื้นที่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นอกเวลาทำการ</a:t>
            </a:r>
            <a:endParaRPr b="1" sz="1800">
              <a:solidFill>
                <a:srgbClr val="0000FF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489" y="3731475"/>
            <a:ext cx="735436" cy="10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025" y="3731476"/>
            <a:ext cx="1568140" cy="10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5">
            <a:alphaModFix/>
          </a:blip>
          <a:srcRect b="0" l="22223" r="24354" t="0"/>
          <a:stretch/>
        </p:blipFill>
        <p:spPr>
          <a:xfrm>
            <a:off x="4410075" y="1914450"/>
            <a:ext cx="238125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6">
            <a:alphaModFix/>
          </a:blip>
          <a:srcRect b="0" l="0" r="27161" t="0"/>
          <a:stretch/>
        </p:blipFill>
        <p:spPr>
          <a:xfrm>
            <a:off x="4705225" y="2490725"/>
            <a:ext cx="1881250" cy="2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56" name="Google Shape;256;p29"/>
          <p:cNvSpPr txBox="1"/>
          <p:nvPr>
            <p:ph type="title"/>
          </p:nvPr>
        </p:nvSpPr>
        <p:spPr>
          <a:xfrm>
            <a:off x="1971675" y="1095150"/>
            <a:ext cx="51912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บอทที่ให้ความช่วยเหลือ และมี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ลักษณะนิสัยเฉพาะตัว 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!</a:t>
            </a:r>
            <a:endParaRPr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533450"/>
            <a:ext cx="5562600" cy="23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1609725" y="1095150"/>
            <a:ext cx="6105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แนะนำสถานที่ -&gt;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 Walk Rally 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เก็บแต้ม -&gt; Achievement</a:t>
            </a:r>
            <a:endParaRPr b="1"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8842" l="0" r="0" t="0"/>
          <a:stretch/>
        </p:blipFill>
        <p:spPr>
          <a:xfrm>
            <a:off x="419100" y="1610800"/>
            <a:ext cx="4591050" cy="30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4">
            <a:alphaModFix/>
          </a:blip>
          <a:srcRect b="0" l="22223" r="24354" t="0"/>
          <a:stretch/>
        </p:blipFill>
        <p:spPr>
          <a:xfrm>
            <a:off x="5056150" y="1439350"/>
            <a:ext cx="2894575" cy="54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5">
            <a:alphaModFix/>
          </a:blip>
          <a:srcRect b="0" l="0" r="29373" t="0"/>
          <a:stretch/>
        </p:blipFill>
        <p:spPr>
          <a:xfrm>
            <a:off x="5426656" y="2139792"/>
            <a:ext cx="2304081" cy="373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Interesting Idea !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272" name="Google Shape;272;p31"/>
          <p:cNvSpPr txBox="1"/>
          <p:nvPr>
            <p:ph type="title"/>
          </p:nvPr>
        </p:nvSpPr>
        <p:spPr>
          <a:xfrm>
            <a:off x="1609725" y="1095150"/>
            <a:ext cx="61056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แบบสอบถาม </a:t>
            </a:r>
            <a:r>
              <a:rPr lang="th" sz="1800">
                <a:solidFill>
                  <a:srgbClr val="0000FF"/>
                </a:solidFill>
                <a:latin typeface="Mitr"/>
                <a:ea typeface="Mitr"/>
                <a:cs typeface="Mitr"/>
                <a:sym typeface="Mitr"/>
              </a:rPr>
              <a:t>Feed-back</a:t>
            </a:r>
            <a:r>
              <a:rPr lang="th" sz="1800">
                <a:solidFill>
                  <a:srgbClr val="000000"/>
                </a:solidFill>
                <a:latin typeface="Mitr"/>
                <a:ea typeface="Mitr"/>
                <a:cs typeface="Mitr"/>
                <a:sym typeface="Mitr"/>
              </a:rPr>
              <a:t> ผ่านบอทอัตโนมัติหลังออกจากเขต</a:t>
            </a:r>
            <a:endParaRPr b="1" sz="1800">
              <a:solidFill>
                <a:srgbClr val="000000"/>
              </a:solidFill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b="0" l="22223" r="24354" t="0"/>
          <a:stretch/>
        </p:blipFill>
        <p:spPr>
          <a:xfrm>
            <a:off x="2524125" y="1566775"/>
            <a:ext cx="3096200" cy="57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4">
            <a:alphaModFix/>
          </a:blip>
          <a:srcRect b="0" l="0" r="23418" t="0"/>
          <a:stretch/>
        </p:blipFill>
        <p:spPr>
          <a:xfrm>
            <a:off x="2901419" y="2330905"/>
            <a:ext cx="2436461" cy="281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129574" y="2713420"/>
            <a:ext cx="1386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โบราณสภาน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985087" y="1896938"/>
            <a:ext cx="1573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อุณหภูมิ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656389" y="2742885"/>
            <a:ext cx="1386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เสื่อมสภาพ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205100" y="2213334"/>
            <a:ext cx="767700" cy="39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842288" y="2254209"/>
            <a:ext cx="767700" cy="39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5336823" y="1896927"/>
            <a:ext cx="1386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ความชื้น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035175" y="3529326"/>
            <a:ext cx="13863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การสั่นสะเทือน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5421471" y="3173986"/>
            <a:ext cx="1386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ฯลฯ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1864913" y="1746603"/>
            <a:ext cx="13863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สภาพแวดล้อม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1879044" y="3748319"/>
            <a:ext cx="1386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ผู้เข้าชม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03" name="Google Shape;103;p14"/>
          <p:cNvSpPr txBox="1"/>
          <p:nvPr>
            <p:ph type="title"/>
          </p:nvPr>
        </p:nvSpPr>
        <p:spPr>
          <a:xfrm>
            <a:off x="1515863" y="2293175"/>
            <a:ext cx="4722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+</a:t>
            </a:r>
            <a:endParaRPr sz="1800"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14351" r="14351" t="0"/>
          <a:stretch/>
        </p:blipFill>
        <p:spPr>
          <a:xfrm>
            <a:off x="266700" y="1114558"/>
            <a:ext cx="1188325" cy="166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0" l="14351" r="14351" t="0"/>
          <a:stretch/>
        </p:blipFill>
        <p:spPr>
          <a:xfrm>
            <a:off x="7779925" y="1153183"/>
            <a:ext cx="1188325" cy="166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6449" y="6572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3141" y="2742875"/>
            <a:ext cx="987300" cy="9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8323" y="870060"/>
            <a:ext cx="987300" cy="98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6325" y="936691"/>
            <a:ext cx="987299" cy="85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4870" y="2576750"/>
            <a:ext cx="1434225" cy="102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1831050" y="1240725"/>
            <a:ext cx="5481900" cy="23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7200">
                <a:latin typeface="Mitr"/>
                <a:ea typeface="Mitr"/>
                <a:cs typeface="Mitr"/>
                <a:sym typeface="Mitr"/>
              </a:rPr>
              <a:t>ขอบคุณครับ</a:t>
            </a:r>
            <a:endParaRPr sz="7200"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62" y="3086100"/>
            <a:ext cx="10880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550" y="410000"/>
            <a:ext cx="481965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Solution ?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3952875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325" y="1336975"/>
            <a:ext cx="2026825" cy="211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176300" y="1533259"/>
            <a:ext cx="1492275" cy="20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975" y="532005"/>
            <a:ext cx="2006925" cy="291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50" y="1394737"/>
            <a:ext cx="2524100" cy="25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875" y="1417838"/>
            <a:ext cx="2488699" cy="242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Solution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128" name="Google Shape;128;p16"/>
          <p:cNvSpPr txBox="1"/>
          <p:nvPr>
            <p:ph type="title"/>
          </p:nvPr>
        </p:nvSpPr>
        <p:spPr>
          <a:xfrm>
            <a:off x="3787175" y="2046669"/>
            <a:ext cx="17850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ตรวจจับ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974400" y="2027619"/>
            <a:ext cx="17850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เฝ้าระวัง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6619825" y="2046669"/>
            <a:ext cx="17850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ทำนาย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Project Management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567725" y="1231575"/>
            <a:ext cx="4128000" cy="810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STM32-IOT Node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567725" y="2256250"/>
            <a:ext cx="4128000" cy="810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Server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4882550" y="1231575"/>
            <a:ext cx="4128000" cy="810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STM32 LoRa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4882550" y="2256250"/>
            <a:ext cx="4128000" cy="8109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ML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567725" y="3227800"/>
            <a:ext cx="4128000" cy="810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LINE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Project Management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650"/>
            <a:ext cx="8839197" cy="18487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2425100" y="3993825"/>
            <a:ext cx="4128000" cy="810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List งานทั้งหมด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Project Management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50" y="1017800"/>
            <a:ext cx="7562877" cy="35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type="title"/>
          </p:nvPr>
        </p:nvSpPr>
        <p:spPr>
          <a:xfrm>
            <a:off x="2425100" y="3993825"/>
            <a:ext cx="4128000" cy="810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ตารางงาน (ชม.)</a:t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Project Management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1017800"/>
            <a:ext cx="7895025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type="title"/>
          </p:nvPr>
        </p:nvSpPr>
        <p:spPr>
          <a:xfrm>
            <a:off x="2425100" y="3993825"/>
            <a:ext cx="4128000" cy="810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Mitr"/>
                <a:ea typeface="Mitr"/>
                <a:cs typeface="Mitr"/>
                <a:sym typeface="Mitr"/>
              </a:rPr>
              <a:t>Log </a:t>
            </a:r>
            <a:r>
              <a:rPr lang="th" sz="3600">
                <a:latin typeface="Mitr"/>
                <a:ea typeface="Mitr"/>
                <a:cs typeface="Mitr"/>
                <a:sym typeface="Mitr"/>
              </a:rPr>
              <a:t>(ชม.)</a:t>
            </a:r>
            <a:endParaRPr sz="3600"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latin typeface="Maitree"/>
                <a:ea typeface="Maitree"/>
                <a:cs typeface="Maitree"/>
                <a:sym typeface="Maitree"/>
              </a:rPr>
              <a:t>Project Management</a:t>
            </a:r>
            <a:endParaRPr b="1">
              <a:latin typeface="Maitree"/>
              <a:ea typeface="Maitree"/>
              <a:cs typeface="Maitree"/>
              <a:sym typeface="Maitree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190625"/>
            <a:ext cx="1714501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475" y="1190625"/>
            <a:ext cx="1714501" cy="17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9700" y="1190625"/>
            <a:ext cx="1714501" cy="17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type="title"/>
          </p:nvPr>
        </p:nvSpPr>
        <p:spPr>
          <a:xfrm>
            <a:off x="405750" y="2905127"/>
            <a:ext cx="1785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นัดทั่วไป</a:t>
            </a:r>
            <a:endParaRPr sz="1800"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ทดสอบ BOT</a:t>
            </a:r>
            <a:endParaRPr sz="1800"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คุยเล่น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2569838" y="2905127"/>
            <a:ext cx="1785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ส่งข้อมูล/ไฟล์แยกตามฝ่าย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4749713" y="2905127"/>
            <a:ext cx="1785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วางแผน</a:t>
            </a:r>
            <a:endParaRPr sz="1800">
              <a:latin typeface="Mitr"/>
              <a:ea typeface="Mitr"/>
              <a:cs typeface="Mitr"/>
              <a:sym typeface="Mit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Project Management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6">
            <a:alphaModFix/>
          </a:blip>
          <a:srcRect b="0" l="22812" r="23435" t="0"/>
          <a:stretch/>
        </p:blipFill>
        <p:spPr>
          <a:xfrm>
            <a:off x="6912450" y="1037814"/>
            <a:ext cx="1785000" cy="1743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type="title"/>
          </p:nvPr>
        </p:nvSpPr>
        <p:spPr>
          <a:xfrm>
            <a:off x="6951913" y="2905127"/>
            <a:ext cx="17850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Mitr"/>
                <a:ea typeface="Mitr"/>
                <a:cs typeface="Mitr"/>
                <a:sym typeface="Mitr"/>
              </a:rPr>
              <a:t>Version control</a:t>
            </a:r>
            <a:endParaRPr sz="1800">
              <a:latin typeface="Mitr"/>
              <a:ea typeface="Mitr"/>
              <a:cs typeface="Mitr"/>
              <a:sym typeface="Mit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